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9" r:id="rId2"/>
    <p:sldId id="376" r:id="rId3"/>
    <p:sldId id="370" r:id="rId4"/>
    <p:sldId id="371" r:id="rId5"/>
    <p:sldId id="367" r:id="rId6"/>
    <p:sldId id="372" r:id="rId7"/>
    <p:sldId id="373" r:id="rId8"/>
    <p:sldId id="374" r:id="rId9"/>
    <p:sldId id="368" r:id="rId10"/>
    <p:sldId id="369" r:id="rId11"/>
    <p:sldId id="364" r:id="rId12"/>
    <p:sldId id="362" r:id="rId13"/>
    <p:sldId id="365" r:id="rId14"/>
    <p:sldId id="303" r:id="rId15"/>
    <p:sldId id="366" r:id="rId16"/>
    <p:sldId id="30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90" autoAdjust="0"/>
    <p:restoredTop sz="87872"/>
  </p:normalViewPr>
  <p:slideViewPr>
    <p:cSldViewPr snapToGrid="0">
      <p:cViewPr varScale="1">
        <p:scale>
          <a:sx n="96" d="100"/>
          <a:sy n="96" d="100"/>
        </p:scale>
        <p:origin x="1544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9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C4B3FE-0320-8142-8396-5C3025C019EC}" type="datetimeFigureOut">
              <a:rPr lang="en-IT" smtClean="0"/>
              <a:t>29/04/23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0F43FB-3F33-3F4B-9768-2FBED988F99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29496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This lesson will be easier and lighter with respect to the others because I want to you </a:t>
            </a:r>
            <a:r>
              <a:rPr lang="en-IT"/>
              <a:t>to fix in your mind the concepts we learned so far.</a:t>
            </a:r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F43FB-3F33-3F4B-9768-2FBED988F992}" type="slidenum">
              <a:rPr lang="en-IT" smtClean="0"/>
              <a:t>1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010581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Step 0: Create the app and the structure (only homepage)</a:t>
            </a:r>
          </a:p>
          <a:p>
            <a:r>
              <a:rPr lang="en-IT" dirty="0"/>
              <a:t>Step 1: Refactor HomPage to a Stateful widget and create its state: the counter integer</a:t>
            </a:r>
          </a:p>
          <a:p>
            <a:r>
              <a:rPr lang="en-IT" dirty="0"/>
              <a:t>Step 2: Create UI and “link” the counter into Text widget</a:t>
            </a:r>
          </a:p>
          <a:p>
            <a:r>
              <a:rPr lang="en-IT" dirty="0"/>
              <a:t>Step 3: Implement increment logic</a:t>
            </a:r>
          </a:p>
          <a:p>
            <a:r>
              <a:rPr lang="en-IT" dirty="0"/>
              <a:t>Step 4: Implement initState logic</a:t>
            </a:r>
          </a:p>
          <a:p>
            <a:r>
              <a:rPr lang="en-IT" dirty="0"/>
              <a:t>Step 5: Implement remove counter logic</a:t>
            </a:r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F43FB-3F33-3F4B-9768-2FBED988F992}" type="slidenum">
              <a:rPr lang="en-IT" smtClean="0"/>
              <a:t>10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33124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860243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28172" y="1361167"/>
            <a:ext cx="11368314" cy="485820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endParaRPr lang="en-GB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ttangolo arrotondato 6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87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860243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28172" y="1364343"/>
            <a:ext cx="5591628" cy="4812620"/>
          </a:xfrm>
        </p:spPr>
        <p:txBody>
          <a:bodyPr/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364343"/>
            <a:ext cx="5624286" cy="4812620"/>
          </a:xfrm>
        </p:spPr>
        <p:txBody>
          <a:bodyPr/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8" name="Rettangolo arrotondato 7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5948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426028" y="2355399"/>
            <a:ext cx="9456058" cy="1570716"/>
          </a:xfrm>
        </p:spPr>
        <p:txBody>
          <a:bodyPr anchor="ctr">
            <a:noAutofit/>
          </a:bodyPr>
          <a:lstStyle>
            <a:lvl1pPr marL="0" indent="0" algn="ctr">
              <a:buNone/>
              <a:defRPr sz="48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it-IT" dirty="0"/>
          </a:p>
        </p:txBody>
      </p:sp>
      <p:sp>
        <p:nvSpPr>
          <p:cNvPr id="7" name="Rettangolo arrotondato 6"/>
          <p:cNvSpPr/>
          <p:nvPr userDrawn="1"/>
        </p:nvSpPr>
        <p:spPr>
          <a:xfrm>
            <a:off x="2997200" y="855254"/>
            <a:ext cx="6125029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ttangolo arrotondato 7"/>
          <p:cNvSpPr/>
          <p:nvPr userDrawn="1"/>
        </p:nvSpPr>
        <p:spPr>
          <a:xfrm>
            <a:off x="1426028" y="4152532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Titolo 1"/>
          <p:cNvSpPr txBox="1">
            <a:spLocks/>
          </p:cNvSpPr>
          <p:nvPr userDrawn="1"/>
        </p:nvSpPr>
        <p:spPr>
          <a:xfrm>
            <a:off x="460370" y="1155224"/>
            <a:ext cx="10926088" cy="9459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chemeClr val="tx1"/>
                </a:solidFill>
                <a:latin typeface="Palatino Linotype" panose="02040502050505030304" pitchFamily="18" charset="0"/>
                <a:ea typeface="+mj-ea"/>
                <a:cs typeface="+mj-cs"/>
              </a:defRPr>
            </a:lvl1pPr>
          </a:lstStyle>
          <a:p>
            <a:r>
              <a:rPr lang="it-IT" sz="2800" b="0" dirty="0" err="1"/>
              <a:t>Biomedical</a:t>
            </a:r>
            <a:r>
              <a:rPr lang="it-IT" sz="2800" b="0" dirty="0"/>
              <a:t> </a:t>
            </a:r>
            <a:r>
              <a:rPr lang="it-IT" sz="2800" b="0" dirty="0" err="1"/>
              <a:t>Wearable</a:t>
            </a:r>
            <a:r>
              <a:rPr lang="it-IT" sz="2800" b="0" dirty="0"/>
              <a:t> Technologies </a:t>
            </a:r>
          </a:p>
          <a:p>
            <a:r>
              <a:rPr lang="it-IT" sz="2800" b="0" dirty="0"/>
              <a:t>for Healthcare and </a:t>
            </a:r>
            <a:r>
              <a:rPr lang="it-IT" sz="2800" b="0" dirty="0" err="1"/>
              <a:t>Wellbeing</a:t>
            </a:r>
            <a:r>
              <a:rPr lang="it-IT" sz="2800" b="0" dirty="0"/>
              <a:t>  </a:t>
            </a:r>
            <a:endParaRPr lang="en-GB" sz="2800" b="0" dirty="0"/>
          </a:p>
        </p:txBody>
      </p:sp>
      <p:sp>
        <p:nvSpPr>
          <p:cNvPr id="10" name="Titolo 1"/>
          <p:cNvSpPr txBox="1">
            <a:spLocks/>
          </p:cNvSpPr>
          <p:nvPr userDrawn="1"/>
        </p:nvSpPr>
        <p:spPr>
          <a:xfrm>
            <a:off x="1426028" y="4424669"/>
            <a:ext cx="9456058" cy="623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chemeClr val="tx1"/>
                </a:solidFill>
                <a:latin typeface="Palatino Linotype" panose="02040502050505030304" pitchFamily="18" charset="0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it-IT" sz="2800" dirty="0"/>
              <a:t>A.Y. 2022-2023</a:t>
            </a:r>
          </a:p>
        </p:txBody>
      </p:sp>
      <p:sp>
        <p:nvSpPr>
          <p:cNvPr id="14" name="CasellaDiTesto 13"/>
          <p:cNvSpPr txBox="1"/>
          <p:nvPr userDrawn="1"/>
        </p:nvSpPr>
        <p:spPr>
          <a:xfrm>
            <a:off x="2997200" y="133745"/>
            <a:ext cx="612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University</a:t>
            </a:r>
            <a: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 of Padova</a:t>
            </a:r>
            <a:b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</a:br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Department</a:t>
            </a:r>
            <a: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 of Information </a:t>
            </a:r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Engineering</a:t>
            </a:r>
            <a:endParaRPr lang="en-GB" sz="1100" cap="small" baseline="0" dirty="0"/>
          </a:p>
        </p:txBody>
      </p:sp>
      <p:pic>
        <p:nvPicPr>
          <p:cNvPr id="15" name="Immagine 1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0" y="5094383"/>
            <a:ext cx="1648258" cy="1648258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5946" y="5094383"/>
            <a:ext cx="2153135" cy="13995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96487F-10E0-114E-8185-2B9A87D777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7534" y="4986716"/>
            <a:ext cx="4393045" cy="9193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IT" dirty="0"/>
              <a:t>Name Surname</a:t>
            </a:r>
          </a:p>
        </p:txBody>
      </p:sp>
    </p:spTree>
    <p:extLst>
      <p:ext uri="{BB962C8B-B14F-4D97-AF65-F5344CB8AC3E}">
        <p14:creationId xmlns:p14="http://schemas.microsoft.com/office/powerpoint/2010/main" val="255139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905962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6" name="Rettangolo arrotondato 5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0652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919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28172" y="1375682"/>
            <a:ext cx="11368314" cy="482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31858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879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49" r:id="rId3"/>
    <p:sldLayoutId id="214748365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Times New Roman" panose="02020603050405020304" pitchFamily="18" charset="0"/>
        <a:buChar char="̶"/>
        <a:defRPr sz="16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pub.dev/packages/flutter_secure_storage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flutter.dev/cookbook/persistence/key-value" TargetMode="External"/><Relationship Id="rId2" Type="http://schemas.openxmlformats.org/officeDocument/2006/relationships/hyperlink" Target="https://pub.dev/packages/shared_preferences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pub.dev/packages/shared_preferences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7E0323C-B2D5-E147-A405-326B19A39E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T" dirty="0"/>
              <a:t>Shared Preferences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B437F2-B298-5D42-A17B-E5DDC218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/>
              <a:t>Giacomo Cappon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184054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Counter app with persistence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504209" cy="5334907"/>
          </a:xfrm>
        </p:spPr>
        <p:txBody>
          <a:bodyPr>
            <a:normAutofit/>
          </a:bodyPr>
          <a:lstStyle/>
          <a:p>
            <a:r>
              <a:rPr lang="en-US" dirty="0"/>
              <a:t>As a case of study, today we will implement a simple app called “pairs” that persists an integer to offer the following functionalities:</a:t>
            </a:r>
          </a:p>
          <a:p>
            <a:endParaRPr lang="en-US" dirty="0"/>
          </a:p>
          <a:p>
            <a:pPr lvl="1"/>
            <a:r>
              <a:rPr lang="en-US" dirty="0"/>
              <a:t>If a user tap a button, an integer counter (starting from 0) is incremented by 1 and the result is displayed by a </a:t>
            </a:r>
            <a:r>
              <a:rPr lang="en-US" dirty="0">
                <a:latin typeface="Courier" pitchFamily="2" charset="0"/>
              </a:rPr>
              <a:t>Text</a:t>
            </a:r>
            <a:r>
              <a:rPr lang="en-US" dirty="0"/>
              <a:t> widget. The new value of the counter is then persisted using </a:t>
            </a:r>
            <a:r>
              <a:rPr lang="en-US" dirty="0" err="1"/>
              <a:t>shared_preferences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If the user restarts the app, the app “resumes” the value of the counter by loading it from the disk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another button is tapped, the integer is removed from </a:t>
            </a:r>
            <a:r>
              <a:rPr lang="en-US" dirty="0" err="1"/>
              <a:t>SharedPreferences</a:t>
            </a:r>
            <a:r>
              <a:rPr lang="en-US" dirty="0"/>
              <a:t>. So, if the app is restarted, the counter will start back from 0.</a:t>
            </a:r>
          </a:p>
        </p:txBody>
      </p:sp>
      <p:pic>
        <p:nvPicPr>
          <p:cNvPr id="4" name="Simulator Screen Recording - iPhone 11 - 2022-02-26 at 17.14.43" descr="Simulator Screen Recording - iPhone 11 - 2022-02-26 at 17.14.43">
            <a:hlinkClick r:id="" action="ppaction://media"/>
            <a:extLst>
              <a:ext uri="{FF2B5EF4-FFF2-40B4-BE49-F238E27FC236}">
                <a16:creationId xmlns:a16="http://schemas.microsoft.com/office/drawing/2014/main" id="{B2838157-367E-F74A-A727-5717698B4A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45327" y="414925"/>
            <a:ext cx="2785228" cy="6028149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6F685A0-D15C-BE4B-9C7C-1841650819BA}"/>
              </a:ext>
            </a:extLst>
          </p:cNvPr>
          <p:cNvSpPr txBox="1">
            <a:spLocks/>
          </p:cNvSpPr>
          <p:nvPr/>
        </p:nvSpPr>
        <p:spPr>
          <a:xfrm>
            <a:off x="0" y="6548909"/>
            <a:ext cx="12192000" cy="355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T" sz="1600" dirty="0">
                <a:ea typeface="Palatino" pitchFamily="2" charset="77"/>
              </a:rPr>
              <a:t>Full example in lab_08-shared_preferences/pairs/ </a:t>
            </a:r>
          </a:p>
        </p:txBody>
      </p:sp>
    </p:spTree>
    <p:extLst>
      <p:ext uri="{BB962C8B-B14F-4D97-AF65-F5344CB8AC3E}">
        <p14:creationId xmlns:p14="http://schemas.microsoft.com/office/powerpoint/2010/main" val="67427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Recap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b="1" dirty="0"/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5513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504209" cy="5334907"/>
          </a:xfrm>
        </p:spPr>
        <p:txBody>
          <a:bodyPr>
            <a:normAutofit/>
          </a:bodyPr>
          <a:lstStyle/>
          <a:p>
            <a:r>
              <a:rPr lang="en-GB" dirty="0"/>
              <a:t>Exercise 08.01 (easy-medium)</a:t>
            </a:r>
          </a:p>
          <a:p>
            <a:pPr lvl="1"/>
            <a:r>
              <a:rPr lang="en-US" dirty="0"/>
              <a:t>Start from the code of Exercise 06.02 (the </a:t>
            </a:r>
            <a:r>
              <a:rPr lang="en-US" dirty="0" err="1"/>
              <a:t>login_flow</a:t>
            </a:r>
            <a:r>
              <a:rPr lang="en-US" dirty="0"/>
              <a:t> app)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Right now, every time you restart the app, the </a:t>
            </a:r>
            <a:r>
              <a:rPr lang="en-US" dirty="0" err="1"/>
              <a:t>LoginPage</a:t>
            </a:r>
            <a:r>
              <a:rPr lang="en-US" dirty="0"/>
              <a:t> is showed to user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Use the </a:t>
            </a:r>
            <a:r>
              <a:rPr lang="en-US" dirty="0" err="1"/>
              <a:t>shared_preferences</a:t>
            </a:r>
            <a:r>
              <a:rPr lang="en-US" dirty="0"/>
              <a:t> package to change this </a:t>
            </a:r>
            <a:r>
              <a:rPr lang="en-US" dirty="0" err="1"/>
              <a:t>behaviour</a:t>
            </a:r>
            <a:r>
              <a:rPr lang="en-US" dirty="0"/>
              <a:t> and let the app “remember” the last user session. As such:</a:t>
            </a:r>
          </a:p>
          <a:p>
            <a:pPr lvl="2"/>
            <a:r>
              <a:rPr lang="en-US" dirty="0"/>
              <a:t>If a user opens the app for the first time, the </a:t>
            </a:r>
            <a:r>
              <a:rPr lang="en-US" dirty="0" err="1"/>
              <a:t>LoginPage</a:t>
            </a:r>
            <a:r>
              <a:rPr lang="en-US" dirty="0"/>
              <a:t> route is showed;</a:t>
            </a:r>
          </a:p>
          <a:p>
            <a:pPr lvl="2"/>
            <a:r>
              <a:rPr lang="en-US" dirty="0"/>
              <a:t>If the user logs in, the </a:t>
            </a:r>
            <a:r>
              <a:rPr lang="en-US" dirty="0" err="1"/>
              <a:t>HomePage</a:t>
            </a:r>
            <a:r>
              <a:rPr lang="en-US" dirty="0"/>
              <a:t> is showed;</a:t>
            </a:r>
          </a:p>
          <a:p>
            <a:pPr lvl="2"/>
            <a:r>
              <a:rPr lang="en-US" dirty="0"/>
              <a:t>If a user restarts the app and he/she did not log out in the last session, the </a:t>
            </a:r>
            <a:r>
              <a:rPr lang="en-US" dirty="0" err="1"/>
              <a:t>HomePage</a:t>
            </a:r>
            <a:r>
              <a:rPr lang="en-US" dirty="0"/>
              <a:t> is showed;</a:t>
            </a:r>
          </a:p>
          <a:p>
            <a:pPr lvl="2"/>
            <a:r>
              <a:rPr lang="en-US" dirty="0"/>
              <a:t>If a user restarts the app and he/she logged out in the last session, the </a:t>
            </a:r>
            <a:r>
              <a:rPr lang="en-US" dirty="0" err="1"/>
              <a:t>LoginPage</a:t>
            </a:r>
            <a:r>
              <a:rPr lang="en-US" dirty="0"/>
              <a:t> is showed.</a:t>
            </a:r>
          </a:p>
        </p:txBody>
      </p:sp>
      <p:pic>
        <p:nvPicPr>
          <p:cNvPr id="4" name="Simulator Screen Recording - iPhone 11 - 2022-02-26 at 17.17.34" descr="Simulator Screen Recording - iPhone 11 - 2022-02-26 at 17.17.34">
            <a:hlinkClick r:id="" action="ppaction://media"/>
            <a:extLst>
              <a:ext uri="{FF2B5EF4-FFF2-40B4-BE49-F238E27FC236}">
                <a16:creationId xmlns:a16="http://schemas.microsoft.com/office/drawing/2014/main" id="{A92F349D-E95A-BC48-B61F-28D78B7CBA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75214" y="457200"/>
            <a:ext cx="2821272" cy="610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7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3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b="1" dirty="0"/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8485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Homework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endParaRPr lang="en-GB" dirty="0"/>
          </a:p>
          <a:p>
            <a:pPr marL="0" indent="0">
              <a:buNone/>
            </a:pPr>
            <a:br>
              <a:rPr lang="en-GB" dirty="0"/>
            </a:br>
            <a:endParaRPr lang="en-IT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4E6779A-FE78-9F4C-805E-55769939F378}"/>
              </a:ext>
            </a:extLst>
          </p:cNvPr>
          <p:cNvSpPr txBox="1">
            <a:spLocks/>
          </p:cNvSpPr>
          <p:nvPr/>
        </p:nvSpPr>
        <p:spPr>
          <a:xfrm>
            <a:off x="428171" y="1361167"/>
            <a:ext cx="10913119" cy="5334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Get familiar with </a:t>
            </a:r>
            <a:r>
              <a:rPr lang="en-US" dirty="0" err="1"/>
              <a:t>shared_preferences</a:t>
            </a:r>
            <a:endParaRPr lang="en-US" dirty="0"/>
          </a:p>
          <a:p>
            <a:endParaRPr lang="en-US" dirty="0"/>
          </a:p>
          <a:p>
            <a:r>
              <a:rPr lang="en-US" dirty="0"/>
              <a:t>Take look to a safer alternative: </a:t>
            </a:r>
            <a:r>
              <a:rPr lang="en-US" dirty="0" err="1"/>
              <a:t>flutter_secure_storage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https://pub.dev/packages/flutter_secure_storage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5378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Recap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b="1" dirty="0"/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0212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1" y="1361167"/>
            <a:ext cx="10913119" cy="5334907"/>
          </a:xfrm>
        </p:spPr>
        <p:txBody>
          <a:bodyPr>
            <a:normAutofit/>
          </a:bodyPr>
          <a:lstStyle/>
          <a:p>
            <a:r>
              <a:rPr lang="en-IT" dirty="0"/>
              <a:t>shared_preferences package</a:t>
            </a:r>
          </a:p>
          <a:p>
            <a:pPr lvl="1"/>
            <a:r>
              <a:rPr lang="en-GB" dirty="0">
                <a:hlinkClick r:id="rId2"/>
              </a:rPr>
              <a:t>https://pub.dev/packages/shared_preferences</a:t>
            </a:r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Flutter community cookbook on </a:t>
            </a:r>
            <a:r>
              <a:rPr lang="en-GB" dirty="0" err="1"/>
              <a:t>SharedPreferences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https://docs.flutter.dev/cookbook/persistence/key-value</a:t>
            </a:r>
            <a:r>
              <a:rPr lang="en-GB" dirty="0"/>
              <a:t> 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1777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b="1" dirty="0"/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6482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Persist key-value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411463" cy="5334907"/>
          </a:xfrm>
        </p:spPr>
        <p:txBody>
          <a:bodyPr>
            <a:normAutofit/>
          </a:bodyPr>
          <a:lstStyle/>
          <a:p>
            <a:r>
              <a:rPr lang="en-US" dirty="0"/>
              <a:t>Today we will start to understand how to implement persistence: as such, it will be possible to “save” things on the disk and “resume” the state of the application when it is restarted</a:t>
            </a:r>
          </a:p>
          <a:p>
            <a:endParaRPr lang="en-US" dirty="0"/>
          </a:p>
          <a:p>
            <a:r>
              <a:rPr lang="en-US" dirty="0"/>
              <a:t>The simplest type of persistence (and commonly used by many applications)? Storing primitive (</a:t>
            </a:r>
            <a:r>
              <a:rPr lang="en-US" dirty="0">
                <a:latin typeface="Courier" pitchFamily="2" charset="0"/>
              </a:rPr>
              <a:t>String, bool, int, float, List&lt;String&gt;) </a:t>
            </a:r>
            <a:r>
              <a:rPr lang="en-US" dirty="0"/>
              <a:t>key-value data. Some examples:</a:t>
            </a:r>
          </a:p>
          <a:p>
            <a:pPr lvl="1"/>
            <a:r>
              <a:rPr lang="en-US" dirty="0">
                <a:latin typeface="Courier" pitchFamily="2" charset="0"/>
              </a:rPr>
              <a:t>“id” : 3</a:t>
            </a:r>
          </a:p>
          <a:p>
            <a:pPr lvl="1"/>
            <a:r>
              <a:rPr lang="en-US" dirty="0">
                <a:latin typeface="Courier" pitchFamily="2" charset="0"/>
              </a:rPr>
              <a:t>“user” : ”</a:t>
            </a:r>
            <a:r>
              <a:rPr lang="en-US" dirty="0" err="1">
                <a:latin typeface="Courier" pitchFamily="2" charset="0"/>
              </a:rPr>
              <a:t>mario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lvl="1"/>
            <a:r>
              <a:rPr lang="en-US" dirty="0">
                <a:latin typeface="Courier" pitchFamily="2" charset="0"/>
              </a:rPr>
              <a:t>“</a:t>
            </a:r>
            <a:r>
              <a:rPr lang="en-US" dirty="0" err="1">
                <a:latin typeface="Courier" pitchFamily="2" charset="0"/>
              </a:rPr>
              <a:t>isAdmin</a:t>
            </a:r>
            <a:r>
              <a:rPr lang="en-US" dirty="0">
                <a:latin typeface="Courier" pitchFamily="2" charset="0"/>
              </a:rPr>
              <a:t>” : false</a:t>
            </a:r>
          </a:p>
          <a:p>
            <a:pPr lvl="1"/>
            <a:r>
              <a:rPr lang="en-US" dirty="0">
                <a:latin typeface="Courier" pitchFamily="2" charset="0"/>
              </a:rPr>
              <a:t>…</a:t>
            </a:r>
          </a:p>
          <a:p>
            <a:pPr lvl="1"/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471E57-B6B4-4642-ADCA-69D064466E04}"/>
              </a:ext>
            </a:extLst>
          </p:cNvPr>
          <p:cNvSpPr txBox="1">
            <a:spLocks/>
          </p:cNvSpPr>
          <p:nvPr/>
        </p:nvSpPr>
        <p:spPr>
          <a:xfrm>
            <a:off x="7839635" y="2291536"/>
            <a:ext cx="4104768" cy="2274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4800" b="1" dirty="0"/>
          </a:p>
          <a:p>
            <a:pPr marL="0" indent="0" algn="ctr">
              <a:buNone/>
            </a:pPr>
            <a:r>
              <a:rPr lang="en-US" sz="4800" b="1" dirty="0"/>
              <a:t>key : value</a:t>
            </a:r>
          </a:p>
        </p:txBody>
      </p:sp>
    </p:spTree>
    <p:extLst>
      <p:ext uri="{BB962C8B-B14F-4D97-AF65-F5344CB8AC3E}">
        <p14:creationId xmlns:p14="http://schemas.microsoft.com/office/powerpoint/2010/main" val="2066917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Persist key-value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411463" cy="5334907"/>
          </a:xfrm>
        </p:spPr>
        <p:txBody>
          <a:bodyPr>
            <a:normAutofit/>
          </a:bodyPr>
          <a:lstStyle/>
          <a:p>
            <a:r>
              <a:rPr lang="en-US" dirty="0"/>
              <a:t>Some use cases of key-value data persistence: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Remember the preferences of a certain user</a:t>
            </a:r>
          </a:p>
          <a:p>
            <a:pPr lvl="2"/>
            <a:r>
              <a:rPr lang="en-US" dirty="0"/>
              <a:t>App theme</a:t>
            </a:r>
          </a:p>
          <a:p>
            <a:pPr lvl="2"/>
            <a:r>
              <a:rPr lang="en-US" dirty="0"/>
              <a:t>App “general” parameters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Restore previous session status</a:t>
            </a:r>
          </a:p>
          <a:p>
            <a:pPr lvl="2"/>
            <a:r>
              <a:rPr lang="en-US" dirty="0"/>
              <a:t>Was the user logged in during the last session?</a:t>
            </a:r>
          </a:p>
          <a:p>
            <a:pPr lvl="2"/>
            <a:r>
              <a:rPr lang="en-US" dirty="0"/>
              <a:t>Decide which screen to visualize when the app restarts</a:t>
            </a:r>
          </a:p>
          <a:p>
            <a:pPr lvl="2"/>
            <a:endParaRPr lang="en-US" dirty="0"/>
          </a:p>
          <a:p>
            <a:r>
              <a:rPr lang="en-US" dirty="0"/>
              <a:t>How to implement key-value data persistence</a:t>
            </a:r>
          </a:p>
          <a:p>
            <a:pPr lvl="1"/>
            <a:r>
              <a:rPr lang="en-US" dirty="0"/>
              <a:t>Fortunately, in Flutter implementing this functionality is very easy thanks to the </a:t>
            </a:r>
            <a:r>
              <a:rPr lang="en-US" dirty="0" err="1"/>
              <a:t>shared_preferences</a:t>
            </a:r>
            <a:r>
              <a:rPr lang="en-US" dirty="0"/>
              <a:t> package</a:t>
            </a:r>
          </a:p>
          <a:p>
            <a:pPr lvl="2"/>
            <a:r>
              <a:rPr lang="en-US" dirty="0">
                <a:hlinkClick r:id="rId2"/>
              </a:rPr>
              <a:t>https://pub.dev/packages/shared_preferences</a:t>
            </a:r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471E57-B6B4-4642-ADCA-69D064466E04}"/>
              </a:ext>
            </a:extLst>
          </p:cNvPr>
          <p:cNvSpPr txBox="1">
            <a:spLocks/>
          </p:cNvSpPr>
          <p:nvPr/>
        </p:nvSpPr>
        <p:spPr>
          <a:xfrm>
            <a:off x="7839635" y="2291536"/>
            <a:ext cx="4104768" cy="2274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4800" b="1" dirty="0"/>
          </a:p>
          <a:p>
            <a:pPr marL="0" indent="0" algn="ctr">
              <a:buNone/>
            </a:pPr>
            <a:r>
              <a:rPr lang="en-US" sz="4800" b="1" dirty="0"/>
              <a:t>key : value</a:t>
            </a:r>
          </a:p>
        </p:txBody>
      </p:sp>
    </p:spTree>
    <p:extLst>
      <p:ext uri="{BB962C8B-B14F-4D97-AF65-F5344CB8AC3E}">
        <p14:creationId xmlns:p14="http://schemas.microsoft.com/office/powerpoint/2010/main" val="1446309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b="1" dirty="0"/>
              <a:t>shared_preferences</a:t>
            </a:r>
            <a:endParaRPr lang="en-GB" b="1" dirty="0"/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561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shared_preferences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9771742" cy="5334907"/>
          </a:xfrm>
        </p:spPr>
        <p:txBody>
          <a:bodyPr>
            <a:normAutofit/>
          </a:bodyPr>
          <a:lstStyle/>
          <a:p>
            <a:r>
              <a:rPr lang="en-US" dirty="0" err="1"/>
              <a:t>shared_preferences</a:t>
            </a:r>
            <a:r>
              <a:rPr lang="en-US" dirty="0"/>
              <a:t> encloses a singleton of class </a:t>
            </a:r>
            <a:r>
              <a:rPr lang="en-US" dirty="0" err="1"/>
              <a:t>SharedPreferences</a:t>
            </a:r>
            <a:r>
              <a:rPr lang="en-US" dirty="0"/>
              <a:t> that can be accessed via the </a:t>
            </a:r>
            <a:r>
              <a:rPr lang="en-US" dirty="0" err="1">
                <a:latin typeface="Courier" pitchFamily="2" charset="0"/>
              </a:rPr>
              <a:t>getInstance</a:t>
            </a:r>
            <a:r>
              <a:rPr lang="en-US" dirty="0">
                <a:latin typeface="Courier" pitchFamily="2" charset="0"/>
              </a:rPr>
              <a:t>() </a:t>
            </a:r>
            <a:r>
              <a:rPr lang="en-US" dirty="0"/>
              <a:t>asynchronous static method:</a:t>
            </a:r>
            <a:br>
              <a:rPr lang="en-US" dirty="0"/>
            </a:br>
            <a:br>
              <a:rPr lang="en-US" dirty="0"/>
            </a:br>
            <a:r>
              <a:rPr lang="en-US" dirty="0">
                <a:latin typeface="Courier" pitchFamily="2" charset="0"/>
              </a:rPr>
              <a:t>final </a:t>
            </a:r>
            <a:r>
              <a:rPr lang="en-US" dirty="0" err="1">
                <a:latin typeface="Courier" pitchFamily="2" charset="0"/>
              </a:rPr>
              <a:t>sp</a:t>
            </a:r>
            <a:r>
              <a:rPr lang="en-US" dirty="0">
                <a:latin typeface="Courier" pitchFamily="2" charset="0"/>
              </a:rPr>
              <a:t> = await </a:t>
            </a:r>
            <a:r>
              <a:rPr lang="en-US" dirty="0" err="1">
                <a:latin typeface="Courier" pitchFamily="2" charset="0"/>
              </a:rPr>
              <a:t>SharedPreferences.getInstance</a:t>
            </a:r>
            <a:r>
              <a:rPr lang="en-US" dirty="0">
                <a:latin typeface="Courier" pitchFamily="2" charset="0"/>
              </a:rPr>
              <a:t>();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is a “</a:t>
            </a:r>
            <a:r>
              <a:rPr lang="en-US" b="1" dirty="0"/>
              <a:t>singleton</a:t>
            </a:r>
            <a:r>
              <a:rPr lang="en-US" dirty="0"/>
              <a:t>”?</a:t>
            </a:r>
          </a:p>
          <a:p>
            <a:pPr lvl="1"/>
            <a:r>
              <a:rPr lang="en-US" dirty="0"/>
              <a:t>Singleton is a design pattern (1 of the 23) of object-oriented programming that guarantees that for a given class, only one instance of that class can be created.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This means that only one instance of the </a:t>
            </a:r>
            <a:r>
              <a:rPr lang="en-US" dirty="0" err="1">
                <a:latin typeface="Courier" pitchFamily="2" charset="0"/>
              </a:rPr>
              <a:t>SharedPreferences</a:t>
            </a:r>
            <a:r>
              <a:rPr lang="en-US" dirty="0"/>
              <a:t> will be present in our app. So, in practice, the </a:t>
            </a:r>
            <a:r>
              <a:rPr lang="en-US" dirty="0" err="1">
                <a:latin typeface="Courier" pitchFamily="2" charset="0"/>
              </a:rPr>
              <a:t>getInstance</a:t>
            </a:r>
            <a:r>
              <a:rPr lang="en-US" dirty="0">
                <a:latin typeface="Courier" pitchFamily="2" charset="0"/>
              </a:rPr>
              <a:t>()</a:t>
            </a:r>
            <a:r>
              <a:rPr lang="en-US" dirty="0"/>
              <a:t> method will return always the same object.</a:t>
            </a:r>
          </a:p>
        </p:txBody>
      </p:sp>
    </p:spTree>
    <p:extLst>
      <p:ext uri="{BB962C8B-B14F-4D97-AF65-F5344CB8AC3E}">
        <p14:creationId xmlns:p14="http://schemas.microsoft.com/office/powerpoint/2010/main" val="1364102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shared_preferences – write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9771742" cy="5334907"/>
          </a:xfrm>
        </p:spPr>
        <p:txBody>
          <a:bodyPr>
            <a:normAutofit/>
          </a:bodyPr>
          <a:lstStyle/>
          <a:p>
            <a:r>
              <a:rPr lang="en-US" dirty="0"/>
              <a:t>Here’s the methods of </a:t>
            </a:r>
            <a:r>
              <a:rPr lang="en-US" dirty="0" err="1"/>
              <a:t>shared_preferences</a:t>
            </a:r>
            <a:r>
              <a:rPr lang="en-US" dirty="0"/>
              <a:t> to </a:t>
            </a:r>
            <a:r>
              <a:rPr lang="en-US" b="1" dirty="0"/>
              <a:t>write</a:t>
            </a:r>
            <a:r>
              <a:rPr lang="en-US" dirty="0"/>
              <a:t> data: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integer value to 'counter'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sp.setInt</a:t>
            </a:r>
            <a:r>
              <a:rPr lang="en-US" dirty="0">
                <a:latin typeface="Courier" pitchFamily="2" charset="0"/>
              </a:rPr>
              <a:t>('counter', 10);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</a:t>
            </a:r>
            <a:r>
              <a:rPr lang="en-US" dirty="0" err="1">
                <a:latin typeface="Courier" pitchFamily="2" charset="0"/>
              </a:rPr>
              <a:t>boolean</a:t>
            </a:r>
            <a:r>
              <a:rPr lang="en-US" dirty="0">
                <a:latin typeface="Courier" pitchFamily="2" charset="0"/>
              </a:rPr>
              <a:t> value to 'repeat'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sp.setBool</a:t>
            </a:r>
            <a:r>
              <a:rPr lang="en-US" dirty="0">
                <a:latin typeface="Courier" pitchFamily="2" charset="0"/>
              </a:rPr>
              <a:t>('repeat', true);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double value to 'decimal'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sp.setDouble</a:t>
            </a:r>
            <a:r>
              <a:rPr lang="en-US" dirty="0">
                <a:latin typeface="Courier" pitchFamily="2" charset="0"/>
              </a:rPr>
              <a:t>('decimal', 1.5);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String value to 'action'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sp.setString</a:t>
            </a:r>
            <a:r>
              <a:rPr lang="en-US" dirty="0">
                <a:latin typeface="Courier" pitchFamily="2" charset="0"/>
              </a:rPr>
              <a:t>('action', 'Start');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list of strings to 'items'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sp.setStringList</a:t>
            </a:r>
            <a:r>
              <a:rPr lang="en-US" dirty="0">
                <a:latin typeface="Courier" pitchFamily="2" charset="0"/>
              </a:rPr>
              <a:t>('items', &lt;String&gt;['Earth', 'Moon', 'Sun']);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13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shared_preferences – read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078028" cy="533490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Here’s the methods of </a:t>
            </a:r>
            <a:r>
              <a:rPr lang="en-US" dirty="0" err="1"/>
              <a:t>shared_preferences</a:t>
            </a:r>
            <a:r>
              <a:rPr lang="en-US" dirty="0"/>
              <a:t> to </a:t>
            </a:r>
            <a:r>
              <a:rPr lang="en-US" b="1" dirty="0"/>
              <a:t>read</a:t>
            </a:r>
            <a:r>
              <a:rPr lang="en-US" dirty="0"/>
              <a:t> data: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'counter'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int? counter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getInt</a:t>
            </a:r>
            <a:r>
              <a:rPr lang="en-US" dirty="0">
                <a:latin typeface="Courier" pitchFamily="2" charset="0"/>
              </a:rPr>
              <a:t>('counter');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'repeat'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bool? repeat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getBool</a:t>
            </a:r>
            <a:r>
              <a:rPr lang="en-US" dirty="0">
                <a:latin typeface="Courier" pitchFamily="2" charset="0"/>
              </a:rPr>
              <a:t>('repeat');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'decimal'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double? decimal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getDouble</a:t>
            </a:r>
            <a:r>
              <a:rPr lang="en-US" dirty="0">
                <a:latin typeface="Courier" pitchFamily="2" charset="0"/>
              </a:rPr>
              <a:t>('decimal');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'action'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String? action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getString</a:t>
            </a:r>
            <a:r>
              <a:rPr lang="en-US" dirty="0">
                <a:latin typeface="Courier" pitchFamily="2" charset="0"/>
              </a:rPr>
              <a:t>('action');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'items'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List&lt;String&gt;? items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getStringList</a:t>
            </a:r>
            <a:r>
              <a:rPr lang="en-US" dirty="0">
                <a:latin typeface="Courier" pitchFamily="2" charset="0"/>
              </a:rPr>
              <a:t>('items');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908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b="1" dirty="0"/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01820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15967</TotalTime>
  <Words>1090</Words>
  <Application>Microsoft Macintosh PowerPoint</Application>
  <PresentationFormat>Widescreen</PresentationFormat>
  <Paragraphs>153</Paragraphs>
  <Slides>16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Courier</vt:lpstr>
      <vt:lpstr>Courier New</vt:lpstr>
      <vt:lpstr>Palatino Linotype</vt:lpstr>
      <vt:lpstr>Times New Roman</vt:lpstr>
      <vt:lpstr>Wingdings</vt:lpstr>
      <vt:lpstr>Tema di Office</vt:lpstr>
      <vt:lpstr>Giacomo Cappon</vt:lpstr>
      <vt:lpstr>Outline</vt:lpstr>
      <vt:lpstr>Persist key-value data</vt:lpstr>
      <vt:lpstr>Persist key-value data</vt:lpstr>
      <vt:lpstr>Outline</vt:lpstr>
      <vt:lpstr>shared_preferences</vt:lpstr>
      <vt:lpstr>shared_preferences – write </vt:lpstr>
      <vt:lpstr>shared_preferences – read </vt:lpstr>
      <vt:lpstr>Outline</vt:lpstr>
      <vt:lpstr>Counter app with persistence</vt:lpstr>
      <vt:lpstr>Outline</vt:lpstr>
      <vt:lpstr>Exercise</vt:lpstr>
      <vt:lpstr>Outline</vt:lpstr>
      <vt:lpstr>Homework </vt:lpstr>
      <vt:lpstr>Outline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Martina</dc:creator>
  <cp:lastModifiedBy>Cappon Giacomo</cp:lastModifiedBy>
  <cp:revision>172</cp:revision>
  <dcterms:created xsi:type="dcterms:W3CDTF">2021-07-19T09:08:13Z</dcterms:created>
  <dcterms:modified xsi:type="dcterms:W3CDTF">2023-04-29T15:42:29Z</dcterms:modified>
</cp:coreProperties>
</file>

<file path=docProps/thumbnail.jpeg>
</file>